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73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63" r:id="rId13"/>
    <p:sldId id="274" r:id="rId14"/>
    <p:sldId id="275" r:id="rId15"/>
    <p:sldId id="280" r:id="rId16"/>
    <p:sldId id="276" r:id="rId17"/>
    <p:sldId id="282" r:id="rId18"/>
    <p:sldId id="279" r:id="rId19"/>
    <p:sldId id="277" r:id="rId20"/>
    <p:sldId id="283" r:id="rId21"/>
    <p:sldId id="278" r:id="rId22"/>
    <p:sldId id="259" r:id="rId23"/>
  </p:sldIdLst>
  <p:sldSz cx="9144000" cy="5143500" type="screen16x9"/>
  <p:notesSz cx="6858000" cy="9144000"/>
  <p:embeddedFontLst>
    <p:embeddedFont>
      <p:font typeface="Cinzel Medium" panose="020B0604020202020204" charset="0"/>
      <p:regular r:id="rId25"/>
      <p:bold r:id="rId26"/>
    </p:embeddedFont>
    <p:embeddedFont>
      <p:font typeface="Julius Sans One" panose="020B0604020202020204" charset="0"/>
      <p:regular r:id="rId27"/>
    </p:embeddedFont>
    <p:embeddedFont>
      <p:font typeface="Playfair Display Medium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Light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6" autoAdjust="0"/>
    <p:restoredTop sz="94568" autoAdjust="0"/>
  </p:normalViewPr>
  <p:slideViewPr>
    <p:cSldViewPr snapToGrid="0">
      <p:cViewPr varScale="1">
        <p:scale>
          <a:sx n="147" d="100"/>
          <a:sy n="147" d="100"/>
        </p:scale>
        <p:origin x="570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26194" units="1/cm"/>
          <inkml:channelProperty channel="Y" name="resolution" value="62.6087" units="1/cm"/>
          <inkml:channelProperty channel="T" name="resolution" value="1" units="1/dev"/>
        </inkml:channelProperties>
      </inkml:inkSource>
      <inkml:timestamp xml:id="ts0" timeString="2022-05-19T13:17:06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21855 6238 0,'0'0'0,"105"0"0,286 0 31,429-20 0,-622 6-15,-118 14 0,-60 0-1,-14 0 1,14 0 31,-7 0-32,14 0 1,-7 0-16</inkml:trace>
  <inkml:trace contextRef="#ctx0" brushRef="#br0" timeOffset="1509.43">8718 6952 0,'33'0'62,"33"0"-62,73 0 16,7 0 0,118 0-1,54-46 1,-34 46-1,-52 0 1,-140 0 0,-85 0-1,19 0 17,1 6-17,6-6 1,20 0-1,-33 0 1,-14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26194" units="1/cm"/>
          <inkml:channelProperty channel="Y" name="resolution" value="62.6087" units="1/cm"/>
          <inkml:channelProperty channel="T" name="resolution" value="1" units="1/dev"/>
        </inkml:channelProperties>
      </inkml:inkSource>
      <inkml:timestamp xml:id="ts0" timeString="2022-05-19T13:17:42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21173 6932 0,'0'0'0,"27"0"16,-14 0-16,7 0 47,19 0-32,47 0-15,159-7 16,112 7 0,54 0 15,-28 0-15,-65 0-1,-186 0 1,-119 0-1</inkml:trace>
  <inkml:trace contextRef="#ctx0" brushRef="#br0" timeOffset="1757.61">10041 6436 0,'0'7'62,"46"-7"-62,40-7 16,60 7-1,6 0-15,258 0 16,0 0 15,-79 0-15,-239 0-16,-39 0 16,-46-7 30,-7-12 1</inkml:trace>
  <inkml:trace contextRef="#ctx0" brushRef="#br0" timeOffset="3704.51">11900 4968 0,'0'0'0,"105"13"15,140-13 1,-27 0 0,-105-13-1,-54-27 1,-19-13-1,6-7 1,1 41 0,39-15-1,-27 15 1,-26 5 15,-13 1-15,-13 7-1,-1-1-15,-6-19 16,0-14 0,0-13-1,-59-40 1,-47 34 0,20 32-1,-26-12 1,65 32-1,27 0 1,1 7 0,-28 14-1,-12 12 1,6-13 0,-20 27-1,0-33 1,47 19-1,6-13 1,-13 1 15,20-8-15,-7 14 0,-7-20-1,-6 7 1,-13-7-1,13 0 1,20 19-16,-27-12 16,-6 13-1,6 0 17,33-14-17,-12 8 1,-1 5-1,13-12 1,-6 20 0,13-14-1,-33 33 1,33-26 0,0 33-1,0-20 1,0-20-1,7 7 1,39-13 0,-13 12-1,26 1 1,14 0 0,7 0-1,-28-7 1,-38-13-1,6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26194" units="1/cm"/>
          <inkml:channelProperty channel="Y" name="resolution" value="62.6087" units="1/cm"/>
          <inkml:channelProperty channel="T" name="resolution" value="1" units="1/dev"/>
        </inkml:channelProperties>
      </inkml:inkSource>
      <inkml:timestamp xml:id="ts0" timeString="2022-05-19T13:18:36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9518 6304 0,'47'6'0,"25"8"15,74-1 1,6 0-1,-92-13 1,-14 0 0,20 0-1,60 0 1,52-7 0,8-32-1,-134 39-15,41 0 16,-66 0-1,-1-7 79,-19 7-78,19 0-16,27 0 15,13 0 1,-59 0 0,6-7 15,-20-12-15,1 19-1</inkml:trace>
  <inkml:trace contextRef="#ctx0" brushRef="#br0" timeOffset="1225.08">21286 6747 0,'-7'6'31,"34"8"-31,12-14 16,153 13-1,53-13 1,-47 0-1,47 0 1,-33 0 0,72 0-1,-72 0 1,-87 0 0,-98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26194" units="1/cm"/>
          <inkml:channelProperty channel="Y" name="resolution" value="62.6087" units="1/cm"/>
          <inkml:channelProperty channel="T" name="resolution" value="1" units="1/dev"/>
        </inkml:channelProperties>
      </inkml:inkSource>
      <inkml:timestamp xml:id="ts0" timeString="2022-05-19T13:20:17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19301 6773 0,'7'0'63,"132"0"-63,450 33 16,-34 60-1,-330-93 16,-192 0-15,-26-7 0,-7 1 15,-13-1 0,-7 7-15,6-6-16,1 6 15,-46-7 1,45 7-16</inkml:trace>
  <inkml:trace contextRef="#ctx0" brushRef="#br0" timeOffset="2743.73">9340 5788 0,'46'0'125,"33"-13"-125,-26-1 16,20 14 0,-20 0-16,112 0 15,-112 0 1,-20 0 15,-19 0 188,12 0-219,27 0 15,-33 0 1,-14 0 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26194" units="1/cm"/>
          <inkml:channelProperty channel="Y" name="resolution" value="62.6087" units="1/cm"/>
          <inkml:channelProperty channel="T" name="resolution" value="1" units="1/dev"/>
        </inkml:channelProperties>
      </inkml:inkSource>
      <inkml:timestamp xml:id="ts0" timeString="2022-05-19T13:19:24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10524 6932 0,'39'13'31,"87"14"-31,192-27 32,12 13-17,-78-20 1,-153 7 0,-92 0-1</inkml:trace>
  <inkml:trace contextRef="#ctx0" brushRef="#br0" timeOffset="1264">21418 6171 0,'0'0'0,"66"0"0,20 0 15,166-6 1,-34-21-1,-20 1 1,-112 13 0,-39-20-1,-41 26 17,1 0-32,19-6 31,27 13-16,-20 0 1,-26 0 0,-1 7-16,14-7 31,73 0-15,-14 0-1,-59 0 1,-13-7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26194" units="1/cm"/>
          <inkml:channelProperty channel="Y" name="resolution" value="62.6087" units="1/cm"/>
          <inkml:channelProperty channel="T" name="resolution" value="1" units="1/dev"/>
        </inkml:channelProperties>
      </inkml:inkSource>
      <inkml:timestamp xml:id="ts0" timeString="2022-05-19T13:19:47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10186 6317 0,'80'0'79,"6"0"-64,53 0-15,19 0 16,127 0-1,-7 0 1,-100 0 0,-151 0-1</inkml:trace>
  <inkml:trace contextRef="#ctx0" brushRef="#br0" timeOffset="1564.34">21974 7177 0,'33'0'32,"33"0"-17,218 0 1,80 0 0,-13 0-1,-67 0 1,-145 0-1,-40-13 1,-86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26194" units="1/cm"/>
          <inkml:channelProperty channel="Y" name="resolution" value="62.6087" units="1/cm"/>
          <inkml:channelProperty channel="T" name="resolution" value="1" units="1/dev"/>
        </inkml:channelProperties>
      </inkml:inkSource>
      <inkml:timestamp xml:id="ts0" timeString="2022-05-19T09:41:23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2626 10676 0,'0'-7'31,"-7"1"-31,7-1 16,-6-13 0,6 14-1,-27-27 1,21 19-1,-34-12 1,7-7 0,13 20-16,0-14 15,-6-13 17,-21 14-17,-25-7 1,-1 13-1,27 20 1,-1-20 0,-45 20-1,12 0 1,14 0 0,46 13-1,-85 40 1,65-6-1,33-1 1,7 20 0,0-20-1,0 21 17,40 19-17,119 6 1,46-6-1,46-33 1,0 20 0,-131-47-1,-101-13 1,-5-13 31,-8 0-47,14 0 15,0-26 1,0 6 0,-20 0-1,6-6 17,14-7-17,-20 20 1,0-7-1,0-13 1,0 26 0,-20-6-1,-13 0 1,-39-27 0,12 0-1,47 20 1,-7 1-1,13 12 1,1-20 0,6-6-1,-7 20 17,0 7-32,7-14 15,-13 6 48,7 14-48,-8-13 1,-19 7 0,-6-14-16,12 7 15,-13 13 1,34-7-1</inkml:trace>
  <inkml:trace contextRef="#ctx0" brushRef="#br0" timeOffset="8248.2">7097 1766 0,'14'0'31,"25"0"-15,34 0-16,159 73 16,52-47-1,73 34 16,14-27-15,26 26 0,-80-45-1,-171 12 1,-94-26-16,-18 0 16,-15-26-1,28-21 1,-8-19-1,1-7 1,-7 27 0,-6-27-1,19-6 1,-39 46 0,-7-20-1,0-6 16,-34-14-15,-157 0 0,-14-6-1,-179-14 1,-304-6 0,33 79-1,258 20 1,100 0-1,118 0 1,113 0 0,20 0-1,19 20 1,-13 26 0,-26-6-1,27-34 16,-41 1-15,-6 6 0,33 7-1,7-7 1,39-13 0,-26 14-1,20 19 1,13 39-1,0-5 1,20-1 0,139 40-1,39-54 1,20 8 0,-19-34-1,-80-12 16,-53 5-15,-59-12 0,13 0-1,6 19 17,7-13-17,80 27 1,-34-27-16,80 1 15,39-14 1,-19 0 0,-126 0-1,-47 0 1,14 0 15,-13 6-15,39-6 15,-13 20-15,-13-20-1</inkml:trace>
  <inkml:trace contextRef="#ctx0" brushRef="#br0" timeOffset="10984.34">2937 1733 0,'0'0'0,"73"0"0,32 0 15,15 0-15,184 0 16,60 0 0,6 0 15,-112 0-16,-146 0 1,-52-26 0,-60-41-1,-13 21 1,-20-27 0,-20 14-1,-20-7 1,0 13-1,14 20 1,12 13 0,-85-26-1,-66 19 1,-21 14 0,28 13 15,131 0-31,-33 0 15,-12 0 1,-21 0 0,-33 0-1,7 20 1,66-7 0,20 7-1,33-14 1,20 8-1,-14 25 1,7-12 0,20 26-1,-13-20 1,0 13 0,13 0 15,0 1-16,0-1 1,0 0 0,20-6-1,13-14 1,26 14 0,93 13-1,47 0 1,-87-27-16,40 14 15,-39-7 1,-67-20 0,-33-6-1,-6-7 110,6 0-125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26194" units="1/cm"/>
          <inkml:channelProperty channel="Y" name="resolution" value="62.6087" units="1/cm"/>
          <inkml:channelProperty channel="T" name="resolution" value="1" units="1/dev"/>
        </inkml:channelProperties>
      </inkml:inkSource>
      <inkml:timestamp xml:id="ts0" timeString="2022-05-19T10:07:37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13957 2732 0,'0'0'0,"33"6"16,304 34-1,272 66 16,-365-93-15,-131-13 15,19-66-15,-39-20 0,-47 13-1,-19 27 1,12-14-1,-32 14 1,6-27 0,-13 20-1,-13 14-15,-126-1 16,-13-6 0,-33 6-1,-27 14 1,-39 6-1,26 20 1,79 0 15,87 0-15,-7 0 0,-40 0-1,-159 0 1,-105 0-1,224 6 1,80 47 0,46 20-1,20 20 1,0-40 0,86 26-1,66-13 1,33-13-1,1 13 1,-54-39 15,-26 12-15,-60-32 0,-33-7 30,7 0-46,33 0 16,-13 0 0,-27 0-1,7 0 1,0-20 0,33 20-1,6 0 1,-46 0-1</inkml:trace>
  <inkml:trace contextRef="#ctx0" brushRef="#br0" timeOffset="3277.63">19268 4412 0,'0'-7'32,"0"1"-17,7-8 17,6 14-1,67 0-16,396 27 1,-66-27 0,-165 0-1,-166 0 1,-72 0 0,12 0-1,-5-33 1,6-27 15,13 1-15,-14 12-1,1 14 1,-7 20 0,1-20-1,-14 7 1,0-1-1,-33-19 1,-20 0 0,-46-14-1,-34 40 1,-98 7 0,19-20-1,33 33 1,93 0 15,-6 0-15,52 0-16,-13 0 15,-33 0 1,-20 0 0,-19 0-1,12 7 1,54-1-1,6-6 1,-20 13 0,14 14-1,12-14 1,34 0 0,-27 20-1,14-6 1,-1 19 15,8 0-15,19 1-1,0-8 1,46-12 0,93 46-1,99 26 1,20-26-1,-93-34 1,-145-39 0,-7 0-1,7-6 32,-13-1 0,-1 7-31,14-7-1,-13 7-15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26194" units="1/cm"/>
          <inkml:channelProperty channel="Y" name="resolution" value="62.6087" units="1/cm"/>
          <inkml:channelProperty channel="T" name="resolution" value="1" units="1/dev"/>
        </inkml:channelProperties>
      </inkml:inkSource>
      <inkml:timestamp xml:id="ts0" timeString="2022-05-19T13:38:38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6317 7845 0,'13'0'0,"119"26"31,-26 14 1,-92-40-17,5 0 32,1 0-47,33 0 16,73 0-1,-34 0 1,-32 0 0,-47 0-16,7 0 15,0 0 1,-14 0 0,14 0-1,-6-7 16,-1 1-15,33 6 0,0-13-1,1 13 1,-14 0 0,-27 0 15,14-14-16,-7 8 1,-6-1 15,0 1-15,6-14 0,-7 13-16,14 0 15,20-6 16,-33 13-15,6-13 0,0 0-1,-13-14 1,13 21-16,-6-8 16,6 1-1,-13 7 16,7-1-15,-7 0 0,0-12-1,6 5 1,8-12 0,-14-20-1,0 26 16,0-7-15,0 14 0,0-13-1,-14 12 1,8 8 0,-21-14-1,-6 0 1,-53-6-1,33 12 1,-26 14 0,6-6-1,-6 6 1,19 0 0,27 0-1,-26 0 16,-34 0-15,27 0 0,-27 0-1,40 0 1,-19 0 0,52 0-1,-26 0 1,12 0-1,8 0 1,6 0 0,-13 0-1,-33 0 1,-13 0 0,65 0-1,-6 0 32,14 0-31,-1 0-1,1 0 1,6 6 0,0 27-1,0-13-15,0 0 16,0-7-1,0 34 1,0-21 0,33 20-1,-7 7 1,-19-39 0,-7 19-1,13-20 1,-13 13 15,7-12-15,-1 19-1,1-20 1,-1-7 0,14 8 62,-13-8-63,13 8 1,-14-8 0,-6 1-1,7 6 1,0 0-1,-1-13 32,14 0-31,-13 7 0,13-7-1,39 20 1,-39-20-1,39 20 1,-19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682881/#:~:text=Chikungunya%20fever%20is%20a%20major,massive%20outbreak%20affected%20the%20country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eea4da7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eea4da7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63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05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663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2016 : </a:t>
            </a:r>
            <a:r>
              <a:rPr lang="en-US" sz="1100" dirty="0">
                <a:latin typeface="RobotoCondensed-Regular"/>
              </a:rPr>
              <a:t>(</a:t>
            </a:r>
            <a:r>
              <a:rPr lang="en-US" sz="1100" dirty="0">
                <a:latin typeface="RobotoCondensed-Regular"/>
                <a:hlinkClick r:id="rId3"/>
              </a:rPr>
              <a:t>https://www.ncbi.nlm.nih.gov/pmc/articles/PMC5682881/#:~:text=Chikungunya%20fever%20is%20a%20major,massive%20outbreak%20affected%20the%20country</a:t>
            </a:r>
            <a:r>
              <a:rPr lang="en-US" sz="1100" dirty="0">
                <a:latin typeface="RobotoCondensed-Regular"/>
              </a:rPr>
              <a:t>.) </a:t>
            </a: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639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189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85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056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770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https://pubmed.ncbi.nlm.nih.gov/25653945/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985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82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956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119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da98d468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da98d468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38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385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02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3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014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05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eea4da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eea4da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23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customXml" Target="../ink/ink7.xml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customXml" Target="../ink/ink8.xml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olab.research.google.com/drive/169VbY42E2zXrl1j-tL44e01qdNjAwuOZ#scrollTo=hnzv9w4EPFOk" TargetMode="External"/><Relationship Id="rId4" Type="http://schemas.openxmlformats.org/officeDocument/2006/relationships/hyperlink" Target="https://nvbdcp.gov.in/index4.php?lang=1&amp;level=0&amp;linkid=431&amp;lid=371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support.google.com/trends/answer/4355000?hl=en#:~:text=Rising%20searches%20are%20terms%20that,to%20the%20previous%20time%20perio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medanta.org/patient-education-blog/world-malaria-day-dengue-and-malaria/" TargetMode="External"/><Relationship Id="rId5" Type="http://schemas.openxmlformats.org/officeDocument/2006/relationships/hyperlink" Target="https://www.medanta.org/patient-education-blog/dengue/#:~:text=Dengue%20fever%20can%20result%20in,the%20case%20of%20dengue%20patients" TargetMode="External"/><Relationship Id="rId4" Type="http://schemas.openxmlformats.org/officeDocument/2006/relationships/hyperlink" Target="https://www.godrejhit.com/blogs/differentiate-between-dengue-and-chikunguny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r="1970" b="55744"/>
          <a:stretch/>
        </p:blipFill>
        <p:spPr>
          <a:xfrm>
            <a:off x="4101950" y="2862725"/>
            <a:ext cx="5042048" cy="22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75" y="705275"/>
            <a:ext cx="660980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53075" y="1820608"/>
            <a:ext cx="5575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latin typeface="Cinzel Medium"/>
                <a:ea typeface="Cinzel Medium"/>
                <a:cs typeface="Cinzel Medium"/>
                <a:sym typeface="Cinzel Medium"/>
              </a:rPr>
              <a:t>Dengue analysis</a:t>
            </a:r>
            <a:endParaRPr sz="2700" dirty="0">
              <a:latin typeface="Cinzel Medium"/>
              <a:ea typeface="Cinzel Medium"/>
              <a:cs typeface="Cinzel Medium"/>
              <a:sym typeface="Cinzel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53075" y="3229025"/>
            <a:ext cx="34302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Tiya</a:t>
            </a:r>
            <a:endParaRPr dirty="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 dirty="0">
                <a:solidFill>
                  <a:srgbClr val="66666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Research Scholar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 dirty="0">
                <a:solidFill>
                  <a:srgbClr val="66666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IIC, UDSC</a:t>
            </a:r>
            <a:endParaRPr sz="1300" i="1" dirty="0">
              <a:solidFill>
                <a:srgbClr val="66666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20000"/>
          </a:blip>
          <a:srcRect t="43747" r="50102"/>
          <a:stretch/>
        </p:blipFill>
        <p:spPr>
          <a:xfrm>
            <a:off x="6577550" y="0"/>
            <a:ext cx="2566451" cy="2893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48125" y="33557"/>
            <a:ext cx="1884184" cy="646500"/>
            <a:chOff x="48125" y="33557"/>
            <a:chExt cx="1884184" cy="646500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5">
              <a:alphaModFix/>
            </a:blip>
            <a:srcRect r="80332"/>
            <a:stretch/>
          </p:blipFill>
          <p:spPr>
            <a:xfrm>
              <a:off x="48125" y="77764"/>
              <a:ext cx="746825" cy="55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3"/>
            <p:cNvSpPr txBox="1"/>
            <p:nvPr/>
          </p:nvSpPr>
          <p:spPr>
            <a:xfrm>
              <a:off x="710409" y="33557"/>
              <a:ext cx="1221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4C1130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I</a:t>
              </a:r>
              <a:r>
                <a:rPr lang="en" sz="900">
                  <a:solidFill>
                    <a:srgbClr val="666666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nstitute of</a:t>
              </a:r>
              <a:endParaRPr sz="900">
                <a:solidFill>
                  <a:srgbClr val="666666"/>
                </a:solidFill>
                <a:latin typeface="Julius Sans One"/>
                <a:ea typeface="Julius Sans One"/>
                <a:cs typeface="Julius Sans One"/>
                <a:sym typeface="Julius Sans On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4C1130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I</a:t>
              </a:r>
              <a:r>
                <a:rPr lang="en" sz="900">
                  <a:solidFill>
                    <a:srgbClr val="666666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nformatics &amp;</a:t>
              </a:r>
              <a:endParaRPr sz="900">
                <a:solidFill>
                  <a:srgbClr val="666666"/>
                </a:solidFill>
                <a:latin typeface="Julius Sans One"/>
                <a:ea typeface="Julius Sans One"/>
                <a:cs typeface="Julius Sans One"/>
                <a:sym typeface="Julius Sans On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4C1130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C</a:t>
              </a:r>
              <a:r>
                <a:rPr lang="en" sz="900">
                  <a:solidFill>
                    <a:srgbClr val="666666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ommunication</a:t>
              </a:r>
              <a:endParaRPr sz="900">
                <a:solidFill>
                  <a:srgbClr val="666666"/>
                </a:solidFill>
                <a:latin typeface="Julius Sans One"/>
                <a:ea typeface="Julius Sans One"/>
                <a:cs typeface="Julius Sans One"/>
                <a:sym typeface="Julius Sans One"/>
              </a:endParaRPr>
            </a:p>
          </p:txBody>
        </p:sp>
      </p:grp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8" name="Picture 6" descr="Premium Vector | Stop mosquito cartoon">
            <a:extLst>
              <a:ext uri="{FF2B5EF4-FFF2-40B4-BE49-F238E27FC236}">
                <a16:creationId xmlns:a16="http://schemas.microsoft.com/office/drawing/2014/main" id="{BA393254-DBB2-BE52-228B-3C089AFDE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75" y="887158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07477" y="372561"/>
            <a:ext cx="508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Dengue case in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75" y="470148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A49DE-6BA2-A390-D630-E7EB9E1F5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1" t="38767" r="67548" b="14552"/>
          <a:stretch/>
        </p:blipFill>
        <p:spPr>
          <a:xfrm>
            <a:off x="234704" y="1314477"/>
            <a:ext cx="2630073" cy="2530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BF1C7-B7F3-2621-BFF9-AC2F1C756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5" t="73330" r="84039" b="15573"/>
          <a:stretch/>
        </p:blipFill>
        <p:spPr>
          <a:xfrm>
            <a:off x="2953388" y="1769874"/>
            <a:ext cx="1653100" cy="1058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594457-ACFD-1AFD-F8C0-2FBBF0DB0C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39" t="37713" r="70137" b="17259"/>
          <a:stretch/>
        </p:blipFill>
        <p:spPr>
          <a:xfrm>
            <a:off x="4695100" y="1284946"/>
            <a:ext cx="2330395" cy="2446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CBC915-00B3-A4CF-C2AE-915285F1CB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51" t="72917" r="86904" b="16346"/>
          <a:stretch/>
        </p:blipFill>
        <p:spPr>
          <a:xfrm>
            <a:off x="7321020" y="1608579"/>
            <a:ext cx="1588276" cy="13812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57FA91-CB6A-F5EB-3649-87B2D3DC7112}"/>
                  </a:ext>
                </a:extLst>
              </p14:cNvPr>
              <p14:cNvContentPartPr/>
              <p14:nvPr/>
            </p14:nvContentPartPr>
            <p14:xfrm>
              <a:off x="3788640" y="2174040"/>
              <a:ext cx="4393800" cy="340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57FA91-CB6A-F5EB-3649-87B2D3DC71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9280" y="2164680"/>
                <a:ext cx="4412520" cy="3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68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5175" y="354863"/>
            <a:ext cx="508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Dengue case in 2022 (till Apr 2022)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2DF54-A0A0-2D56-63E4-75AD43544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7" t="31642" r="65256" b="25865"/>
          <a:stretch/>
        </p:blipFill>
        <p:spPr>
          <a:xfrm>
            <a:off x="264035" y="1127083"/>
            <a:ext cx="2720483" cy="2371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3D0A5-2312-4483-3DCF-D33476ED7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66" t="50139" r="84105" b="37213"/>
          <a:stretch/>
        </p:blipFill>
        <p:spPr>
          <a:xfrm>
            <a:off x="3017437" y="1806407"/>
            <a:ext cx="1438727" cy="1051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4CAA4B-EFC4-A680-6F79-62FFD6679F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36" t="70407" r="83440" b="16754"/>
          <a:stretch/>
        </p:blipFill>
        <p:spPr>
          <a:xfrm>
            <a:off x="7214680" y="1734576"/>
            <a:ext cx="1547073" cy="108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41D3A3-51A3-CFAB-64CD-2C440A035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23" t="35360" r="69667" b="19936"/>
          <a:stretch/>
        </p:blipFill>
        <p:spPr>
          <a:xfrm>
            <a:off x="4516161" y="946658"/>
            <a:ext cx="2453745" cy="2457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43ED19-D127-82B6-ACB6-FC04FAF9C287}"/>
                  </a:ext>
                </a:extLst>
              </p14:cNvPr>
              <p14:cNvContentPartPr/>
              <p14:nvPr/>
            </p14:nvContentPartPr>
            <p14:xfrm>
              <a:off x="3666960" y="2274120"/>
              <a:ext cx="4831920" cy="30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43ED19-D127-82B6-ACB6-FC04FAF9C2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7600" y="2264760"/>
                <a:ext cx="4850640" cy="32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095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13014" y="2065685"/>
            <a:ext cx="7426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2015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CDB1BAF-50A0-3BE9-ECBA-E99C25196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1" y="2719201"/>
            <a:ext cx="1373709" cy="140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66F4AB8-7D8F-5578-4FD9-4D622CA67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0" y="346636"/>
            <a:ext cx="1770536" cy="180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7;p15">
            <a:extLst>
              <a:ext uri="{FF2B5EF4-FFF2-40B4-BE49-F238E27FC236}">
                <a16:creationId xmlns:a16="http://schemas.microsoft.com/office/drawing/2014/main" id="{B1593195-644F-DE6B-A7E5-1E01A116D1BC}"/>
              </a:ext>
            </a:extLst>
          </p:cNvPr>
          <p:cNvSpPr txBox="1"/>
          <p:nvPr/>
        </p:nvSpPr>
        <p:spPr>
          <a:xfrm>
            <a:off x="438425" y="4135815"/>
            <a:ext cx="7426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2019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2CB18E3C-86E0-7CB3-9E9B-B6D34A0E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70" y="346636"/>
            <a:ext cx="1770536" cy="180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7;p15">
            <a:extLst>
              <a:ext uri="{FF2B5EF4-FFF2-40B4-BE49-F238E27FC236}">
                <a16:creationId xmlns:a16="http://schemas.microsoft.com/office/drawing/2014/main" id="{636AF50A-6D51-4A78-5E42-6BCA3FAC0B85}"/>
              </a:ext>
            </a:extLst>
          </p:cNvPr>
          <p:cNvSpPr txBox="1"/>
          <p:nvPr/>
        </p:nvSpPr>
        <p:spPr>
          <a:xfrm>
            <a:off x="2754858" y="2076003"/>
            <a:ext cx="7426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2016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87;p15">
            <a:extLst>
              <a:ext uri="{FF2B5EF4-FFF2-40B4-BE49-F238E27FC236}">
                <a16:creationId xmlns:a16="http://schemas.microsoft.com/office/drawing/2014/main" id="{B3EEE36C-E61E-A727-AA22-E7E40CF8C606}"/>
              </a:ext>
            </a:extLst>
          </p:cNvPr>
          <p:cNvSpPr txBox="1"/>
          <p:nvPr/>
        </p:nvSpPr>
        <p:spPr>
          <a:xfrm>
            <a:off x="5075582" y="2065684"/>
            <a:ext cx="7426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2017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87;p15">
            <a:extLst>
              <a:ext uri="{FF2B5EF4-FFF2-40B4-BE49-F238E27FC236}">
                <a16:creationId xmlns:a16="http://schemas.microsoft.com/office/drawing/2014/main" id="{82E2C87F-6DF9-0027-55BA-0FAF2ED723B6}"/>
              </a:ext>
            </a:extLst>
          </p:cNvPr>
          <p:cNvSpPr txBox="1"/>
          <p:nvPr/>
        </p:nvSpPr>
        <p:spPr>
          <a:xfrm>
            <a:off x="7183485" y="2065684"/>
            <a:ext cx="7426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2018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916773-598A-58C3-C784-6465DE80469B}"/>
                  </a:ext>
                </a:extLst>
              </p14:cNvPr>
              <p14:cNvContentPartPr/>
              <p14:nvPr/>
            </p14:nvContentPartPr>
            <p14:xfrm>
              <a:off x="628560" y="383400"/>
              <a:ext cx="2853360" cy="361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916773-598A-58C3-C784-6465DE8046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200" y="374040"/>
                <a:ext cx="2872080" cy="3636000"/>
              </a:xfrm>
              <a:prstGeom prst="rect">
                <a:avLst/>
              </a:prstGeom>
            </p:spPr>
          </p:pic>
        </mc:Fallback>
      </mc:AlternateContent>
      <p:pic>
        <p:nvPicPr>
          <p:cNvPr id="6162" name="Picture 18">
            <a:extLst>
              <a:ext uri="{FF2B5EF4-FFF2-40B4-BE49-F238E27FC236}">
                <a16:creationId xmlns:a16="http://schemas.microsoft.com/office/drawing/2014/main" id="{3C2B0B4E-15C9-09B9-2B96-3FB21286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92" y="346636"/>
            <a:ext cx="1770536" cy="180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A201D0B2-ED67-FD77-A392-1703FE8D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90" y="346636"/>
            <a:ext cx="1731553" cy="17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B20480-5AED-36CB-D9A0-6D36B66D8755}"/>
                  </a:ext>
                </a:extLst>
              </p14:cNvPr>
              <p14:cNvContentPartPr/>
              <p14:nvPr/>
            </p14:nvContentPartPr>
            <p14:xfrm>
              <a:off x="4762440" y="785880"/>
              <a:ext cx="2703240" cy="831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B20480-5AED-36CB-D9A0-6D36B66D875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53080" y="776520"/>
                <a:ext cx="2721960" cy="849960"/>
              </a:xfrm>
              <a:prstGeom prst="rect">
                <a:avLst/>
              </a:prstGeom>
            </p:spPr>
          </p:pic>
        </mc:Fallback>
      </mc:AlternateContent>
      <p:pic>
        <p:nvPicPr>
          <p:cNvPr id="6168" name="Picture 24">
            <a:extLst>
              <a:ext uri="{FF2B5EF4-FFF2-40B4-BE49-F238E27FC236}">
                <a16:creationId xmlns:a16="http://schemas.microsoft.com/office/drawing/2014/main" id="{D710E42D-958F-9872-1F8C-227C742C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64" y="2636432"/>
            <a:ext cx="1520646" cy="155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5AC0E499-FE44-C615-4CD5-6AE1FD10159D}"/>
              </a:ext>
            </a:extLst>
          </p:cNvPr>
          <p:cNvSpPr txBox="1"/>
          <p:nvPr/>
        </p:nvSpPr>
        <p:spPr>
          <a:xfrm>
            <a:off x="2659574" y="4191639"/>
            <a:ext cx="7426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2020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87;p15">
            <a:extLst>
              <a:ext uri="{FF2B5EF4-FFF2-40B4-BE49-F238E27FC236}">
                <a16:creationId xmlns:a16="http://schemas.microsoft.com/office/drawing/2014/main" id="{285B869B-F63A-9CED-AE21-9A3CC5B60DD4}"/>
              </a:ext>
            </a:extLst>
          </p:cNvPr>
          <p:cNvSpPr txBox="1"/>
          <p:nvPr/>
        </p:nvSpPr>
        <p:spPr>
          <a:xfrm>
            <a:off x="4752689" y="4135815"/>
            <a:ext cx="7426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2021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87;p15">
            <a:extLst>
              <a:ext uri="{FF2B5EF4-FFF2-40B4-BE49-F238E27FC236}">
                <a16:creationId xmlns:a16="http://schemas.microsoft.com/office/drawing/2014/main" id="{09FE481A-63B9-6D7F-E05B-AF6BD30ECB23}"/>
              </a:ext>
            </a:extLst>
          </p:cNvPr>
          <p:cNvSpPr txBox="1"/>
          <p:nvPr/>
        </p:nvSpPr>
        <p:spPr>
          <a:xfrm>
            <a:off x="7292162" y="4135814"/>
            <a:ext cx="7426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2022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70" name="Picture 26">
            <a:extLst>
              <a:ext uri="{FF2B5EF4-FFF2-40B4-BE49-F238E27FC236}">
                <a16:creationId xmlns:a16="http://schemas.microsoft.com/office/drawing/2014/main" id="{E1CFBCF5-6312-CC9A-9BD3-DD6AF8954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561" y="2593634"/>
            <a:ext cx="1520646" cy="15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>
            <a:extLst>
              <a:ext uri="{FF2B5EF4-FFF2-40B4-BE49-F238E27FC236}">
                <a16:creationId xmlns:a16="http://schemas.microsoft.com/office/drawing/2014/main" id="{4425F529-B04F-F71D-535B-EDC9D066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467" y="2546730"/>
            <a:ext cx="1592368" cy="162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8D4145-3343-2BF7-06A0-4BA0D0345414}"/>
                  </a:ext>
                </a:extLst>
              </p14:cNvPr>
              <p14:cNvContentPartPr/>
              <p14:nvPr/>
            </p14:nvContentPartPr>
            <p14:xfrm>
              <a:off x="2195640" y="2664720"/>
              <a:ext cx="488520" cy="20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8D4145-3343-2BF7-06A0-4BA0D03454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6280" y="2655360"/>
                <a:ext cx="50724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251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94825" y="1096259"/>
            <a:ext cx="8490470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In 2015 ,top search in </a:t>
            </a:r>
            <a:r>
              <a:rPr lang="en-US" sz="1800" dirty="0" err="1">
                <a:latin typeface="Roboto"/>
                <a:ea typeface="Roboto"/>
                <a:cs typeface="Roboto"/>
                <a:sym typeface="Roboto"/>
              </a:rPr>
              <a:t>wordcloud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shows “</a:t>
            </a:r>
            <a:r>
              <a:rPr lang="en-US" sz="1800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delhi</a:t>
            </a:r>
            <a:r>
              <a:rPr lang="en-US" sz="18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”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US" sz="18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Delhi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get the most cases in 2015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botoCondensed-Regular"/>
              </a:rPr>
              <a:t>In 2016, there is the worst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RobotoCondensed-Regular"/>
              </a:rPr>
              <a:t>chikungunya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botoCondensed-Regular"/>
              </a:rPr>
              <a:t>outbreak in India so people start searching for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RobotoCondensed-Regular"/>
              </a:rPr>
              <a:t>it,especially</a:t>
            </a:r>
            <a:r>
              <a:rPr lang="en-US" sz="1800" dirty="0">
                <a:latin typeface="RobotoCondensed-Regular"/>
              </a:rPr>
              <a:t> in Delhi.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RobotoCondensed-Regular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RobotoCondensed-Regular"/>
              </a:rPr>
              <a:t>In 2017 ,</a:t>
            </a:r>
            <a:r>
              <a:rPr lang="en-US" sz="1800" dirty="0">
                <a:solidFill>
                  <a:srgbClr val="00B050"/>
                </a:solidFill>
                <a:latin typeface="RobotoCondensed-Regular"/>
              </a:rPr>
              <a:t>Tamil </a:t>
            </a:r>
            <a:r>
              <a:rPr lang="en-US" sz="1800" dirty="0" err="1">
                <a:solidFill>
                  <a:srgbClr val="00B050"/>
                </a:solidFill>
                <a:latin typeface="RobotoCondensed-Regular"/>
              </a:rPr>
              <a:t>nadu</a:t>
            </a:r>
            <a:r>
              <a:rPr lang="en-US" sz="1800" dirty="0">
                <a:solidFill>
                  <a:srgbClr val="00B050"/>
                </a:solidFill>
                <a:latin typeface="RobotoCondensed-Regular"/>
              </a:rPr>
              <a:t> </a:t>
            </a:r>
            <a:r>
              <a:rPr lang="en-US" sz="1800" dirty="0">
                <a:latin typeface="RobotoCondensed-Regular"/>
              </a:rPr>
              <a:t>got the second high rank dengue cases ,the top search also mentioned </a:t>
            </a:r>
            <a:r>
              <a:rPr lang="en-US" sz="1800" dirty="0">
                <a:solidFill>
                  <a:srgbClr val="FF0000"/>
                </a:solidFill>
                <a:latin typeface="RobotoCondensed-Regular"/>
              </a:rPr>
              <a:t>“</a:t>
            </a:r>
            <a:r>
              <a:rPr lang="en-US" sz="1800" dirty="0" err="1">
                <a:solidFill>
                  <a:srgbClr val="FF0000"/>
                </a:solidFill>
                <a:latin typeface="RobotoCondensed-Regular"/>
              </a:rPr>
              <a:t>tamil”</a:t>
            </a:r>
            <a:r>
              <a:rPr lang="en-US" sz="1800" dirty="0" err="1">
                <a:solidFill>
                  <a:schemeClr val="bg1"/>
                </a:solidFill>
                <a:latin typeface="RobotoCondensed-Regular"/>
              </a:rPr>
              <a:t>wor</a:t>
            </a:r>
            <a:endParaRPr lang="en-US" sz="1800" dirty="0">
              <a:solidFill>
                <a:schemeClr val="bg1"/>
              </a:solidFill>
              <a:latin typeface="RobotoCondensed-Regular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Condensed-Regular"/>
              </a:rPr>
              <a:t>In 2018 ,”</a:t>
            </a:r>
            <a:r>
              <a:rPr lang="en-US" sz="1800" dirty="0" err="1">
                <a:solidFill>
                  <a:srgbClr val="FF0000"/>
                </a:solidFill>
                <a:latin typeface="RobotoCondensed-Regular"/>
              </a:rPr>
              <a:t>lakshan</a:t>
            </a:r>
            <a:r>
              <a:rPr lang="en-US" sz="1800" dirty="0">
                <a:solidFill>
                  <a:srgbClr val="FF0000"/>
                </a:solidFill>
                <a:latin typeface="RobotoCondensed-Regular"/>
              </a:rPr>
              <a:t>” </a:t>
            </a:r>
            <a:r>
              <a:rPr lang="en-US" sz="1800" dirty="0">
                <a:solidFill>
                  <a:schemeClr val="tx1"/>
                </a:solidFill>
                <a:latin typeface="RobotoCondensed-Regular"/>
              </a:rPr>
              <a:t>appears in top search.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Condensed-Regular"/>
              </a:rPr>
              <a:t>2019</a:t>
            </a:r>
            <a:r>
              <a:rPr lang="en-US" sz="1800" dirty="0">
                <a:solidFill>
                  <a:srgbClr val="FF0000"/>
                </a:solidFill>
                <a:latin typeface="RobotoCondensed-Regular"/>
              </a:rPr>
              <a:t>,”ns1”</a:t>
            </a:r>
            <a:r>
              <a:rPr lang="en-US" sz="1800" dirty="0">
                <a:solidFill>
                  <a:schemeClr val="tx1"/>
                </a:solidFill>
                <a:latin typeface="RobotoCondensed-Regular"/>
              </a:rPr>
              <a:t> 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test for dengue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introduced in 2006. It allows rapid detection on the first day of fever, before antibodies appear some 5 or more days later. It has been adopted for use in some 40 nations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RobotoCondensed-Regular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RobotoCondensed-Regular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51216192-09A6-6F01-0D94-F86DD83ADF54}"/>
              </a:ext>
            </a:extLst>
          </p:cNvPr>
          <p:cNvSpPr txBox="1"/>
          <p:nvPr/>
        </p:nvSpPr>
        <p:spPr>
          <a:xfrm>
            <a:off x="736980" y="523476"/>
            <a:ext cx="508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Findings related to dengue(1)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4256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61363" y="416472"/>
            <a:ext cx="5082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Findings related to dengue(2)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7;p15">
            <a:extLst>
              <a:ext uri="{FF2B5EF4-FFF2-40B4-BE49-F238E27FC236}">
                <a16:creationId xmlns:a16="http://schemas.microsoft.com/office/drawing/2014/main" id="{EAC2E4FD-7DA6-710D-440C-F0782160C752}"/>
              </a:ext>
            </a:extLst>
          </p:cNvPr>
          <p:cNvSpPr txBox="1"/>
          <p:nvPr/>
        </p:nvSpPr>
        <p:spPr>
          <a:xfrm>
            <a:off x="530688" y="779586"/>
            <a:ext cx="849047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2019 </a:t>
            </a:r>
            <a:r>
              <a:rPr lang="en-US" sz="18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,Karnataka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got second most cases and third rank in top search by region.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2020 </a:t>
            </a:r>
            <a:r>
              <a:rPr lang="en-US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“typhoid”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starts to appear with dengue keywords.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According to </a:t>
            </a:r>
            <a:r>
              <a:rPr lang="en-US" sz="1800" dirty="0"/>
              <a:t>Dengue Typhoid Co-infection: a New Threat case report, there is co-infection with both these diseases is rarely reported and are </a:t>
            </a:r>
            <a:r>
              <a:rPr lang="en-US" sz="1800" dirty="0">
                <a:solidFill>
                  <a:srgbClr val="7030A0"/>
                </a:solidFill>
              </a:rPr>
              <a:t>known to present with overlapping symptoms making the clinical diagnosis difficult.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7030A0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2020</a:t>
            </a:r>
            <a:r>
              <a:rPr lang="en-US" sz="1800" dirty="0">
                <a:solidFill>
                  <a:srgbClr val="00B050"/>
                </a:solidFill>
              </a:rPr>
              <a:t> Punjab </a:t>
            </a:r>
            <a:r>
              <a:rPr lang="en-US" sz="1800" dirty="0">
                <a:solidFill>
                  <a:schemeClr val="tx1"/>
                </a:solidFill>
              </a:rPr>
              <a:t>is the highest cases and </a:t>
            </a:r>
            <a:r>
              <a:rPr lang="en-US" sz="1800" dirty="0">
                <a:solidFill>
                  <a:srgbClr val="00B050"/>
                </a:solidFill>
              </a:rPr>
              <a:t>Chandigarh</a:t>
            </a:r>
            <a:r>
              <a:rPr lang="en-US" sz="1800" dirty="0">
                <a:solidFill>
                  <a:schemeClr val="tx1"/>
                </a:solidFill>
              </a:rPr>
              <a:t> the capital of Panjab, ranked the third top search by region.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2021 : </a:t>
            </a:r>
            <a:r>
              <a:rPr lang="en-US" sz="18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Panjab</a:t>
            </a:r>
            <a:r>
              <a:rPr lang="en-US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is the highest cases and the second rank top search by region.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2022 from Jan to Apr 2022 ,</a:t>
            </a:r>
            <a:r>
              <a:rPr lang="en-US" sz="18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Tamil Nādu </a:t>
            </a:r>
            <a:r>
              <a:rPr lang="en-US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has the highest accumulated cases and  the third rank in top search of google trends.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30547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00791" y="363180"/>
            <a:ext cx="608317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3 diseases which appears with dengue : how it related?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7;p15">
            <a:extLst>
              <a:ext uri="{FF2B5EF4-FFF2-40B4-BE49-F238E27FC236}">
                <a16:creationId xmlns:a16="http://schemas.microsoft.com/office/drawing/2014/main" id="{2484DC7B-EB07-1516-34F0-53DC14CC7CB8}"/>
              </a:ext>
            </a:extLst>
          </p:cNvPr>
          <p:cNvSpPr txBox="1"/>
          <p:nvPr/>
        </p:nvSpPr>
        <p:spPr>
          <a:xfrm>
            <a:off x="703695" y="1184925"/>
            <a:ext cx="849047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rgbClr val="0B0B0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Malaria 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is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caused by Plasmodium - a single-celled parasite that is transmitted through the bite of the female Anopheles mosquito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Typically, you can see the symptoms of Malaria 8-25 days after the mosquito bite.</a:t>
            </a:r>
          </a:p>
          <a:p>
            <a:endParaRPr lang="en-US" sz="1800" b="0" i="0" dirty="0">
              <a:solidFill>
                <a:srgbClr val="33333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Dengue 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is also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transmitted by a mosquito bite - the Aedes mosquito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These </a:t>
            </a:r>
            <a:r>
              <a:rPr lang="en-US" sz="18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mosquitoes transmit the disease by biting and spreading the blood of people infected by the Dengue virus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usually in the early morning or at dusk.</a:t>
            </a:r>
            <a:endParaRPr lang="en-IN" sz="1800" b="1" i="0" dirty="0">
              <a:solidFill>
                <a:srgbClr val="0B0B0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800" b="1" i="0" dirty="0">
              <a:solidFill>
                <a:srgbClr val="0B0B0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691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00792" y="363180"/>
            <a:ext cx="508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>
                <a:solidFill>
                  <a:srgbClr val="0B0B0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Chikungunya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7;p15">
            <a:extLst>
              <a:ext uri="{FF2B5EF4-FFF2-40B4-BE49-F238E27FC236}">
                <a16:creationId xmlns:a16="http://schemas.microsoft.com/office/drawing/2014/main" id="{2484DC7B-EB07-1516-34F0-53DC14CC7CB8}"/>
              </a:ext>
            </a:extLst>
          </p:cNvPr>
          <p:cNvSpPr txBox="1"/>
          <p:nvPr/>
        </p:nvSpPr>
        <p:spPr>
          <a:xfrm>
            <a:off x="771517" y="976690"/>
            <a:ext cx="8490470" cy="236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rgbClr val="0B0B0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Chikungunya</a:t>
            </a:r>
            <a:r>
              <a:rPr lang="en-IN" sz="1800" b="0" i="0" dirty="0">
                <a:solidFill>
                  <a:srgbClr val="0B0B0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 is an infection caused by the 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Chikungunya virus.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This virus is 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transferred by two species of the same </a:t>
            </a:r>
            <a:r>
              <a:rPr lang="en-US" sz="1800" b="1" i="1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Aedes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type mosquitoes.</a:t>
            </a:r>
          </a:p>
          <a:p>
            <a:endParaRPr lang="en-US" sz="1800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 India, Chikungunya was never a bigger cause of concern as compared to Dengue, especially in northern India. However, 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since 2016, there has been an increase in the cases of Chikungunya. </a:t>
            </a:r>
            <a:endParaRPr lang="en-IN" sz="1800" b="1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5930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00791" y="363180"/>
            <a:ext cx="65020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 common between </a:t>
            </a:r>
            <a:r>
              <a:rPr lang="en-IN" sz="1800" b="1" i="0" dirty="0">
                <a:solidFill>
                  <a:srgbClr val="0B0B0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Chikungunya and Dengue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7;p15">
            <a:extLst>
              <a:ext uri="{FF2B5EF4-FFF2-40B4-BE49-F238E27FC236}">
                <a16:creationId xmlns:a16="http://schemas.microsoft.com/office/drawing/2014/main" id="{2484DC7B-EB07-1516-34F0-53DC14CC7CB8}"/>
              </a:ext>
            </a:extLst>
          </p:cNvPr>
          <p:cNvSpPr txBox="1"/>
          <p:nvPr/>
        </p:nvSpPr>
        <p:spPr>
          <a:xfrm>
            <a:off x="771517" y="976690"/>
            <a:ext cx="849047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Dengue and Chikungunya diseases are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more common in the 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tropical and sub-tropical climates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India is one such country where it rains and rains continuously for many months. This is the reason people in India face the threat of these vector-borne diseases. </a:t>
            </a:r>
          </a:p>
          <a:p>
            <a:pPr algn="l"/>
            <a:endParaRPr lang="en-US"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2.Every year millions of people are affected by Dengue and Chikungunya all across the globe. 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Thousands in India are also infected with these diseases every year. Deaths are also caused due to mosquito-borne diseases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algn="l"/>
            <a:endParaRPr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3767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00792" y="363180"/>
            <a:ext cx="5082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2000" b="1" dirty="0">
                <a:solidFill>
                  <a:srgbClr val="0B0B0B"/>
                </a:solidFill>
                <a:latin typeface="aloveofthunder"/>
              </a:rPr>
              <a:t>T</a:t>
            </a:r>
            <a:r>
              <a:rPr lang="en-IN" sz="2000" b="1" i="0" dirty="0">
                <a:solidFill>
                  <a:srgbClr val="0B0B0B"/>
                </a:solidFill>
                <a:effectLst/>
                <a:latin typeface="aloveofthunder"/>
              </a:rPr>
              <a:t>yphoid</a:t>
            </a: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7;p15">
            <a:extLst>
              <a:ext uri="{FF2B5EF4-FFF2-40B4-BE49-F238E27FC236}">
                <a16:creationId xmlns:a16="http://schemas.microsoft.com/office/drawing/2014/main" id="{2484DC7B-EB07-1516-34F0-53DC14CC7CB8}"/>
              </a:ext>
            </a:extLst>
          </p:cNvPr>
          <p:cNvSpPr txBox="1"/>
          <p:nvPr/>
        </p:nvSpPr>
        <p:spPr>
          <a:xfrm>
            <a:off x="600792" y="1182283"/>
            <a:ext cx="849047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B0B0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en-US" sz="1800" b="1" i="0" dirty="0">
                <a:solidFill>
                  <a:srgbClr val="0B0B0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yphoid : 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Typhoid fever is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bacterial infection that can spread throughout the body, affecting many organs.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20212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is co-infection in </a:t>
            </a:r>
            <a:r>
              <a:rPr lang="en-US" sz="1800" b="1" dirty="0">
                <a:solidFill>
                  <a:srgbClr val="0B0B0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en-US" sz="1800" b="1" i="0" dirty="0">
                <a:solidFill>
                  <a:srgbClr val="0B0B0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yphoid  and dengue.</a:t>
            </a:r>
            <a:endParaRPr lang="en-US"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3798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584580" y="371076"/>
            <a:ext cx="508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Other words related to Dengue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89041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7;p15">
            <a:extLst>
              <a:ext uri="{FF2B5EF4-FFF2-40B4-BE49-F238E27FC236}">
                <a16:creationId xmlns:a16="http://schemas.microsoft.com/office/drawing/2014/main" id="{68632D3A-ACBB-C302-3DD0-CC22D550E15C}"/>
              </a:ext>
            </a:extLst>
          </p:cNvPr>
          <p:cNvSpPr txBox="1"/>
          <p:nvPr/>
        </p:nvSpPr>
        <p:spPr>
          <a:xfrm>
            <a:off x="482050" y="856165"/>
            <a:ext cx="849047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Platelet Count </a:t>
            </a:r>
          </a:p>
          <a:p>
            <a:pPr algn="l"/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Dengue fever can result in a drop in your white blood cell and platelet counts.</a:t>
            </a:r>
          </a:p>
          <a:p>
            <a:pPr algn="l"/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normal platelet count in the body ranges from 1.5 to 4 lacs, this can go down to as low as 20,000 to 40,000 in the case of dengue patients.</a:t>
            </a:r>
          </a:p>
          <a:p>
            <a:pPr algn="l"/>
            <a:endParaRPr lang="en-US" sz="1800" b="0" i="0" dirty="0">
              <a:solidFill>
                <a:srgbClr val="33333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This happens because: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Dengue can damage your bone marrow, 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platelet-producing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centre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of the body.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dengue virus can affect your blood cells and damage your platelets.</a:t>
            </a:r>
          </a:p>
          <a:p>
            <a:pPr algn="l"/>
            <a:endParaRPr lang="en-US" sz="1800" b="0" i="0" dirty="0">
              <a:solidFill>
                <a:srgbClr val="33333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Dengue can generate antibodies that destroy platelets.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565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5175" y="354863"/>
            <a:ext cx="508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Dengue cases from 2015-2022(April)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25175" y="997850"/>
            <a:ext cx="5662670" cy="414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According to National Center for vector </a:t>
            </a:r>
            <a:r>
              <a:rPr lang="en-US" b="1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bourne</a:t>
            </a:r>
            <a:r>
              <a:rPr lang="en-US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disease </a:t>
            </a:r>
            <a:r>
              <a:rPr lang="en-US" b="1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control,Ministry</a:t>
            </a:r>
            <a:r>
              <a:rPr lang="en-US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of health and family welfare ,government of </a:t>
            </a:r>
            <a:r>
              <a:rPr lang="en-US" b="1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india,shows</a:t>
            </a:r>
            <a:r>
              <a:rPr lang="en-US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the report of dengue cases and death in </a:t>
            </a:r>
            <a:r>
              <a:rPr lang="en-US" b="1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india</a:t>
            </a:r>
            <a:r>
              <a:rPr lang="en-US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since 2015 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https://nvbdcp.gov.in/index4.php?lang=1&amp;level=0&amp;linkid=431&amp;lid=3715</a:t>
            </a:r>
            <a:endParaRPr lang="en-US" b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Scraping data and analyze the dengue incidence from 2015-2022 by region 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File code : </a:t>
            </a:r>
            <a:r>
              <a:rPr lang="en-US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https://colab.research.google.com/drive/169VbY42E2zXrl1j-tL44e01qdNjAwuOZ#scrollTo=hnzv9w4EPFOk</a:t>
            </a:r>
            <a:endParaRPr lang="en-US" b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en-US" b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b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584580" y="371076"/>
            <a:ext cx="508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Google trends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89041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7;p15">
            <a:extLst>
              <a:ext uri="{FF2B5EF4-FFF2-40B4-BE49-F238E27FC236}">
                <a16:creationId xmlns:a16="http://schemas.microsoft.com/office/drawing/2014/main" id="{68632D3A-ACBB-C302-3DD0-CC22D550E15C}"/>
              </a:ext>
            </a:extLst>
          </p:cNvPr>
          <p:cNvSpPr txBox="1"/>
          <p:nvPr/>
        </p:nvSpPr>
        <p:spPr>
          <a:xfrm>
            <a:off x="929229" y="767931"/>
            <a:ext cx="727954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1800" b="1" i="0" dirty="0">
                <a:solidFill>
                  <a:srgbClr val="1F1F1F"/>
                </a:solidFill>
                <a:effectLst/>
                <a:latin typeface="Google Sans"/>
              </a:rPr>
              <a:t>Top searches</a:t>
            </a:r>
          </a:p>
          <a:p>
            <a:pPr algn="l"/>
            <a:r>
              <a:rPr lang="en-US" sz="1800" b="1" i="0" dirty="0">
                <a:solidFill>
                  <a:srgbClr val="7030A0"/>
                </a:solidFill>
                <a:effectLst/>
                <a:latin typeface="Google Sans Text"/>
              </a:rPr>
              <a:t>Top searches are terms that are most frequently searched with the term you entered in the same search session, 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Google Sans Text"/>
              </a:rPr>
              <a:t>within the chosen category, country, or region. If you didn't enter a search term, top searches overall are shown.</a:t>
            </a:r>
          </a:p>
          <a:p>
            <a:pPr algn="l"/>
            <a:endParaRPr lang="en-US" sz="1800" b="1" i="0" dirty="0">
              <a:solidFill>
                <a:srgbClr val="1F1F1F"/>
              </a:solidFill>
              <a:effectLst/>
              <a:latin typeface="Google Sans Text"/>
            </a:endParaRPr>
          </a:p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Google Sans"/>
              </a:rPr>
              <a:t>Rising searches</a:t>
            </a:r>
          </a:p>
          <a:p>
            <a:pPr algn="l"/>
            <a:r>
              <a:rPr lang="en-US" sz="1800" b="1" i="0" dirty="0">
                <a:solidFill>
                  <a:srgbClr val="7030A0"/>
                </a:solidFill>
                <a:effectLst/>
                <a:latin typeface="Google Sans Text"/>
              </a:rPr>
              <a:t>Rising searches are terms that were searched for with the keyword you entered (or overall searches, if no keyword was entered), 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Google Sans Text"/>
              </a:rPr>
              <a:t>which had the most significant growth in volume in the requested time period. For each rising search term, you see a percentage of the term’s growth compared to the previous time period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Google Sans Text"/>
              </a:rPr>
              <a:t>.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Google Sans Text"/>
              </a:rPr>
              <a:t>If you see “Breakout” instead of a percentage, it means that the search term grew by more than 5000%.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872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584580" y="371076"/>
            <a:ext cx="5082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720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7;p15">
            <a:extLst>
              <a:ext uri="{FF2B5EF4-FFF2-40B4-BE49-F238E27FC236}">
                <a16:creationId xmlns:a16="http://schemas.microsoft.com/office/drawing/2014/main" id="{68632D3A-ACBB-C302-3DD0-CC22D550E15C}"/>
              </a:ext>
            </a:extLst>
          </p:cNvPr>
          <p:cNvSpPr txBox="1"/>
          <p:nvPr/>
        </p:nvSpPr>
        <p:spPr>
          <a:xfrm>
            <a:off x="1097067" y="1073561"/>
            <a:ext cx="849047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  <a:hlinkClick r:id="rId4"/>
              </a:rPr>
              <a:t>https://www.godrejhit.com/blogs/differentiate-between-dengue-and-chikungunya</a:t>
            </a: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  <a:hlinkClick r:id="rId5"/>
              </a:rPr>
              <a:t>https://www.medanta.org/patient-education-blog/dengue/#:~:text=Dengue%20fever%20can%20result%20in,the%20case%20of%20dengue%20patients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  <a:hlinkClick r:id="rId6"/>
              </a:rPr>
              <a:t>https://www.medanta.org/patient-education-blog/world-malaria-day-dengue-and-malaria/</a:t>
            </a: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  <a:hlinkClick r:id="rId7"/>
              </a:rPr>
              <a:t>https://support.google.com/trends/answer/4355000?hl=en#:~:text=Rising%20searches%20are%20terms%20that,to%20the%20previous%20time%20period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707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5" y="689975"/>
            <a:ext cx="9150751" cy="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408600" y="2420913"/>
            <a:ext cx="2333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inzel Medium"/>
                <a:ea typeface="Cinzel Medium"/>
                <a:cs typeface="Cinzel Medium"/>
                <a:sym typeface="Cinzel Medium"/>
              </a:rPr>
              <a:t>THANK YOU</a:t>
            </a:r>
            <a:endParaRPr sz="2700">
              <a:latin typeface="Cinzel Medium"/>
              <a:ea typeface="Cinzel Medium"/>
              <a:cs typeface="Cinzel Medium"/>
              <a:sym typeface="Cinzel Medium"/>
            </a:endParaRPr>
          </a:p>
        </p:txBody>
      </p:sp>
      <p:grpSp>
        <p:nvGrpSpPr>
          <p:cNvPr id="99" name="Google Shape;99;p16"/>
          <p:cNvGrpSpPr/>
          <p:nvPr/>
        </p:nvGrpSpPr>
        <p:grpSpPr>
          <a:xfrm>
            <a:off x="48125" y="33557"/>
            <a:ext cx="1884184" cy="646500"/>
            <a:chOff x="48125" y="33557"/>
            <a:chExt cx="1884184" cy="646500"/>
          </a:xfrm>
        </p:grpSpPr>
        <p:pic>
          <p:nvPicPr>
            <p:cNvPr id="100" name="Google Shape;100;p16"/>
            <p:cNvPicPr preferRelativeResize="0"/>
            <p:nvPr/>
          </p:nvPicPr>
          <p:blipFill rotWithShape="1">
            <a:blip r:embed="rId4">
              <a:alphaModFix/>
            </a:blip>
            <a:srcRect r="80332"/>
            <a:stretch/>
          </p:blipFill>
          <p:spPr>
            <a:xfrm>
              <a:off x="48125" y="77764"/>
              <a:ext cx="746825" cy="55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6"/>
            <p:cNvSpPr txBox="1"/>
            <p:nvPr/>
          </p:nvSpPr>
          <p:spPr>
            <a:xfrm>
              <a:off x="710409" y="33557"/>
              <a:ext cx="1221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4C1130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I</a:t>
              </a:r>
              <a:r>
                <a:rPr lang="en" sz="900">
                  <a:solidFill>
                    <a:srgbClr val="666666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nstitute of</a:t>
              </a:r>
              <a:endParaRPr sz="900">
                <a:solidFill>
                  <a:srgbClr val="666666"/>
                </a:solidFill>
                <a:latin typeface="Julius Sans One"/>
                <a:ea typeface="Julius Sans One"/>
                <a:cs typeface="Julius Sans One"/>
                <a:sym typeface="Julius Sans On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4C1130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I</a:t>
              </a:r>
              <a:r>
                <a:rPr lang="en" sz="900">
                  <a:solidFill>
                    <a:srgbClr val="666666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nformatics &amp;</a:t>
              </a:r>
              <a:endParaRPr sz="900">
                <a:solidFill>
                  <a:srgbClr val="666666"/>
                </a:solidFill>
                <a:latin typeface="Julius Sans One"/>
                <a:ea typeface="Julius Sans One"/>
                <a:cs typeface="Julius Sans One"/>
                <a:sym typeface="Julius Sans On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4C1130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C</a:t>
              </a:r>
              <a:r>
                <a:rPr lang="en" sz="900">
                  <a:solidFill>
                    <a:srgbClr val="666666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ommunication</a:t>
              </a:r>
              <a:endParaRPr sz="900">
                <a:solidFill>
                  <a:srgbClr val="666666"/>
                </a:solidFill>
                <a:latin typeface="Julius Sans One"/>
                <a:ea typeface="Julius Sans One"/>
                <a:cs typeface="Julius Sans One"/>
                <a:sym typeface="Julius Sans One"/>
              </a:endParaRPr>
            </a:p>
          </p:txBody>
        </p:sp>
      </p:grp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80321" y="1055188"/>
            <a:ext cx="3892398" cy="333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6">
            <a:alphaModFix/>
          </a:blip>
          <a:srcRect t="41016"/>
          <a:stretch/>
        </p:blipFill>
        <p:spPr>
          <a:xfrm rot="5400000">
            <a:off x="8040150" y="3307751"/>
            <a:ext cx="1397202" cy="8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6">
            <a:alphaModFix/>
          </a:blip>
          <a:srcRect t="41016"/>
          <a:stretch/>
        </p:blipFill>
        <p:spPr>
          <a:xfrm>
            <a:off x="4037999" y="745075"/>
            <a:ext cx="1980652" cy="11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 t="30905"/>
          <a:stretch/>
        </p:blipFill>
        <p:spPr>
          <a:xfrm>
            <a:off x="5258426" y="745076"/>
            <a:ext cx="3892398" cy="23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5175" y="354863"/>
            <a:ext cx="508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India map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Generate a state level map. Here we attempt to generate a map of… | by Anil  Nair | Medium">
            <a:extLst>
              <a:ext uri="{FF2B5EF4-FFF2-40B4-BE49-F238E27FC236}">
                <a16:creationId xmlns:a16="http://schemas.microsoft.com/office/drawing/2014/main" id="{9272FCF6-314C-AB10-4584-3D4F8DF08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637" y="816563"/>
            <a:ext cx="4175289" cy="366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65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5175" y="354863"/>
            <a:ext cx="508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Dengue case in 2015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CB66E-3149-93E3-8628-EED930F8B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0" t="58538" r="73441" b="19771"/>
          <a:stretch/>
        </p:blipFill>
        <p:spPr>
          <a:xfrm>
            <a:off x="2842768" y="1082883"/>
            <a:ext cx="1298182" cy="1524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8EECC-8B7B-B36F-3C9D-A33FF485B3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84" t="33979" r="57271" b="5118"/>
          <a:stretch/>
        </p:blipFill>
        <p:spPr>
          <a:xfrm>
            <a:off x="210359" y="980699"/>
            <a:ext cx="2519693" cy="2596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1BC3BC-493F-506F-0890-E04282F8F9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69" t="34434" r="69665" b="20315"/>
          <a:stretch/>
        </p:blipFill>
        <p:spPr>
          <a:xfrm>
            <a:off x="4391175" y="1044800"/>
            <a:ext cx="2444886" cy="2607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9F9FD7-F458-5EB7-DECC-7C14077369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43" t="64092" r="75461" b="19515"/>
          <a:stretch/>
        </p:blipFill>
        <p:spPr>
          <a:xfrm>
            <a:off x="6998723" y="1199557"/>
            <a:ext cx="1899879" cy="11304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6B6CC2F-F5D2-8798-C9D1-5FC730F62CA4}"/>
                  </a:ext>
                </a:extLst>
              </p14:cNvPr>
              <p14:cNvContentPartPr/>
              <p14:nvPr/>
            </p14:nvContentPartPr>
            <p14:xfrm>
              <a:off x="3138480" y="2233440"/>
              <a:ext cx="5341680" cy="269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6B6CC2F-F5D2-8798-C9D1-5FC730F62C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9120" y="2224080"/>
                <a:ext cx="5360400" cy="2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923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5175" y="354863"/>
            <a:ext cx="508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Dengue case in 2016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2A921-5B71-E4A6-38D3-49E005610D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4" t="27450" r="55742" b="12257"/>
          <a:stretch/>
        </p:blipFill>
        <p:spPr>
          <a:xfrm>
            <a:off x="26176" y="1021933"/>
            <a:ext cx="2295492" cy="210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32B11-F0EB-BABA-F40F-9832F283E2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97" t="47221" r="78876" b="38415"/>
          <a:stretch/>
        </p:blipFill>
        <p:spPr>
          <a:xfrm>
            <a:off x="2089584" y="1345375"/>
            <a:ext cx="2007620" cy="1226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89A77E-31ED-1669-C998-3E8BB1E992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7" t="30078" r="68220" b="25153"/>
          <a:stretch/>
        </p:blipFill>
        <p:spPr>
          <a:xfrm>
            <a:off x="4179329" y="946023"/>
            <a:ext cx="2747677" cy="2681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C79093-3B0E-B072-CDFA-903B43C95E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04" t="81188" r="83102" b="7717"/>
          <a:stretch/>
        </p:blipFill>
        <p:spPr>
          <a:xfrm>
            <a:off x="6993720" y="1266817"/>
            <a:ext cx="2150280" cy="12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5175" y="354863"/>
            <a:ext cx="508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Dengue case in 2017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3A3B6-69BD-8890-EDE0-C4120CA8F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0" t="61796" r="78719" b="23584"/>
          <a:stretch/>
        </p:blipFill>
        <p:spPr>
          <a:xfrm>
            <a:off x="2842515" y="1489149"/>
            <a:ext cx="1842974" cy="1163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1C4FB-FD85-FCE1-CC23-E394603AE6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5" t="38850" r="67239" b="15732"/>
          <a:stretch/>
        </p:blipFill>
        <p:spPr>
          <a:xfrm>
            <a:off x="-6075" y="954670"/>
            <a:ext cx="2848590" cy="2672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1B2DA-C489-6BAD-87A3-7E99EC064A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8" t="33032" r="60375" b="6226"/>
          <a:stretch/>
        </p:blipFill>
        <p:spPr>
          <a:xfrm>
            <a:off x="4639976" y="865442"/>
            <a:ext cx="2564977" cy="2672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A68A09-E7BB-F5A5-D57B-6010170893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59" t="53400" r="82766" b="31879"/>
          <a:stretch/>
        </p:blipFill>
        <p:spPr>
          <a:xfrm>
            <a:off x="7345895" y="1255780"/>
            <a:ext cx="1492228" cy="1290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36333D-7F20-F2AE-FF91-9C17219F5982}"/>
                  </a:ext>
                </a:extLst>
              </p14:cNvPr>
              <p14:cNvContentPartPr/>
              <p14:nvPr/>
            </p14:nvContentPartPr>
            <p14:xfrm>
              <a:off x="3614760" y="1566720"/>
              <a:ext cx="4743720" cy="929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36333D-7F20-F2AE-FF91-9C17219F59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05400" y="1557360"/>
                <a:ext cx="4762440" cy="9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8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5175" y="354863"/>
            <a:ext cx="508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Dengue case in 2018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FD4F7-76E4-13BD-AC7D-74E2A6695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5" t="79434" r="83667" b="8815"/>
          <a:stretch/>
        </p:blipFill>
        <p:spPr>
          <a:xfrm>
            <a:off x="2762836" y="1692261"/>
            <a:ext cx="1591732" cy="1029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F7FA4-1963-362C-D569-7558A0C9B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69" t="28444" r="70012" b="26800"/>
          <a:stretch/>
        </p:blipFill>
        <p:spPr>
          <a:xfrm>
            <a:off x="251455" y="1016680"/>
            <a:ext cx="2397711" cy="2716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8181D-7AC0-2BA9-5F19-2B2C71356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7" t="30517" r="69439" b="23886"/>
          <a:stretch/>
        </p:blipFill>
        <p:spPr>
          <a:xfrm>
            <a:off x="4569001" y="1296762"/>
            <a:ext cx="2108612" cy="2227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99E236-93E8-F078-7B6D-E24F24D0E9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02" t="81072" r="82305" b="7370"/>
          <a:stretch/>
        </p:blipFill>
        <p:spPr>
          <a:xfrm>
            <a:off x="6799634" y="1611041"/>
            <a:ext cx="1819072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5175" y="354863"/>
            <a:ext cx="508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Dengue case in 2019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704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9887E-7D26-474B-81F3-8CB66B7C8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68" t="40602" r="56193" b="15814"/>
          <a:stretch/>
        </p:blipFill>
        <p:spPr>
          <a:xfrm>
            <a:off x="60788" y="1000065"/>
            <a:ext cx="2459341" cy="2639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514331-1E85-8EE4-C615-F02FF7699A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71" t="43241" r="69827" b="44591"/>
          <a:stretch/>
        </p:blipFill>
        <p:spPr>
          <a:xfrm>
            <a:off x="2694271" y="1518979"/>
            <a:ext cx="1800636" cy="1162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AB7A5-5157-3A55-C582-3CFE3308E9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64" t="81206" r="72435" b="8264"/>
          <a:stretch/>
        </p:blipFill>
        <p:spPr>
          <a:xfrm>
            <a:off x="7451388" y="1439552"/>
            <a:ext cx="1468341" cy="1086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A67A5-E067-D132-E735-5E493A67E7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04" t="29884" r="54583" b="25562"/>
          <a:stretch/>
        </p:blipFill>
        <p:spPr>
          <a:xfrm>
            <a:off x="4669049" y="877846"/>
            <a:ext cx="2746960" cy="25675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AB7FA88-567A-C54A-DF05-36E48524CEF5}"/>
                  </a:ext>
                </a:extLst>
              </p14:cNvPr>
              <p14:cNvContentPartPr/>
              <p14:nvPr/>
            </p14:nvContentPartPr>
            <p14:xfrm>
              <a:off x="3426480" y="2257560"/>
              <a:ext cx="4884480" cy="183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AB7FA88-567A-C54A-DF05-36E48524CE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7120" y="2248200"/>
                <a:ext cx="4903200" cy="2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16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075" y="-3312"/>
            <a:ext cx="9150152" cy="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5175" y="354863"/>
            <a:ext cx="508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Dengue case in 2020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387253" y="865443"/>
            <a:ext cx="4955049" cy="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01480"/>
            <a:ext cx="9144003" cy="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6176" y="4773866"/>
            <a:ext cx="303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CPS Lab, Institute of Informatics and Communication, UDSC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A3C2C-68CD-B147-57C5-9C8E8AC0B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6" t="27536" r="54737" b="28309"/>
          <a:stretch/>
        </p:blipFill>
        <p:spPr>
          <a:xfrm>
            <a:off x="0" y="1019008"/>
            <a:ext cx="2516402" cy="2477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5473B4-7E8B-AEC4-BCE3-B1BD153704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05" t="77746" r="71057" b="10944"/>
          <a:stretch/>
        </p:blipFill>
        <p:spPr>
          <a:xfrm>
            <a:off x="2621846" y="1638048"/>
            <a:ext cx="1306914" cy="909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96270-1BCF-BDFB-D5CD-0B95D5266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28" t="45139" r="68652" b="10596"/>
          <a:stretch/>
        </p:blipFill>
        <p:spPr>
          <a:xfrm>
            <a:off x="4143983" y="1047239"/>
            <a:ext cx="2214664" cy="2276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EC4C50-C88A-D036-2259-AA3A9C52C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86" t="49473" r="87128" b="40504"/>
          <a:stretch/>
        </p:blipFill>
        <p:spPr>
          <a:xfrm>
            <a:off x="6773512" y="1566792"/>
            <a:ext cx="1125347" cy="9082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A6CF1E-FABD-27F5-8422-52840E45188F}"/>
                  </a:ext>
                </a:extLst>
              </p14:cNvPr>
              <p14:cNvContentPartPr/>
              <p14:nvPr/>
            </p14:nvContentPartPr>
            <p14:xfrm>
              <a:off x="3362400" y="2073960"/>
              <a:ext cx="4146120" cy="41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A6CF1E-FABD-27F5-8422-52840E4518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3040" y="2064600"/>
                <a:ext cx="4164840" cy="4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2141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1307</Words>
  <Application>Microsoft Office PowerPoint</Application>
  <PresentationFormat>On-screen Show (16:9)</PresentationFormat>
  <Paragraphs>133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Roboto</vt:lpstr>
      <vt:lpstr>Arial</vt:lpstr>
      <vt:lpstr>Julius Sans One</vt:lpstr>
      <vt:lpstr>RobotoCondensed-Regular</vt:lpstr>
      <vt:lpstr>Playfair Display Medium</vt:lpstr>
      <vt:lpstr>aloveofthunder</vt:lpstr>
      <vt:lpstr>Roboto Light</vt:lpstr>
      <vt:lpstr>Google Sans Text</vt:lpstr>
      <vt:lpstr>Arial</vt:lpstr>
      <vt:lpstr>Cinzel Medium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ansari</dc:creator>
  <cp:lastModifiedBy>Vajratiya Vajrobol</cp:lastModifiedBy>
  <cp:revision>24</cp:revision>
  <dcterms:modified xsi:type="dcterms:W3CDTF">2023-01-16T16:34:30Z</dcterms:modified>
</cp:coreProperties>
</file>